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61" r:id="rId4"/>
    <p:sldId id="305" r:id="rId5"/>
    <p:sldId id="344" r:id="rId6"/>
    <p:sldId id="345" r:id="rId7"/>
    <p:sldId id="265" r:id="rId8"/>
    <p:sldId id="340" r:id="rId9"/>
    <p:sldId id="341" r:id="rId10"/>
    <p:sldId id="342" r:id="rId11"/>
    <p:sldId id="264" r:id="rId12"/>
    <p:sldId id="269" r:id="rId13"/>
    <p:sldId id="271" r:id="rId14"/>
    <p:sldId id="348" r:id="rId15"/>
    <p:sldId id="330" r:id="rId16"/>
    <p:sldId id="349" r:id="rId17"/>
    <p:sldId id="343" r:id="rId18"/>
    <p:sldId id="346" r:id="rId19"/>
    <p:sldId id="347" r:id="rId20"/>
    <p:sldId id="280" r:id="rId21"/>
    <p:sldId id="322" r:id="rId22"/>
    <p:sldId id="281" r:id="rId23"/>
    <p:sldId id="284" r:id="rId24"/>
    <p:sldId id="309" r:id="rId25"/>
    <p:sldId id="290" r:id="rId26"/>
    <p:sldId id="282" r:id="rId27"/>
    <p:sldId id="308" r:id="rId28"/>
    <p:sldId id="323" r:id="rId29"/>
    <p:sldId id="325" r:id="rId30"/>
    <p:sldId id="327" r:id="rId31"/>
    <p:sldId id="358" r:id="rId32"/>
    <p:sldId id="359" r:id="rId33"/>
    <p:sldId id="360" r:id="rId34"/>
    <p:sldId id="357" r:id="rId35"/>
    <p:sldId id="328" r:id="rId36"/>
    <p:sldId id="333" r:id="rId37"/>
    <p:sldId id="331" r:id="rId38"/>
    <p:sldId id="332" r:id="rId39"/>
    <p:sldId id="334" r:id="rId40"/>
    <p:sldId id="335" r:id="rId41"/>
    <p:sldId id="30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/aws-resource-ecs-cluster.html#cfn-ecs-cluster-clusternam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</a:t>
            </a:r>
            <a:r>
              <a:rPr lang="en-US" sz="3600"/>
              <a:t>Cloud Infrastructure</a:t>
            </a:r>
            <a:br>
              <a:rPr lang="en-US" sz="360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Use outputs from Infrastructure definition tools like CloudFormation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02DB-67E5-BE48-A71D-B3EC3E3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" y="3984734"/>
            <a:ext cx="7734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3" y="2297723"/>
            <a:ext cx="4615405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FE11D-50B5-E54C-A393-B1B0BD6233FF}"/>
              </a:ext>
            </a:extLst>
          </p:cNvPr>
          <p:cNvSpPr/>
          <p:nvPr/>
        </p:nvSpPr>
        <p:spPr>
          <a:xfrm>
            <a:off x="862885" y="1417638"/>
            <a:ext cx="7495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service discovery platform</a:t>
            </a:r>
          </a:p>
        </p:txBody>
      </p:sp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b="1" dirty="0" err="1"/>
              <a:t>Etcd</a:t>
            </a:r>
            <a:endParaRPr lang="en-US" b="1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pPr lvl="1"/>
            <a:endParaRPr lang="en-US" dirty="0"/>
          </a:p>
          <a:p>
            <a:r>
              <a:rPr lang="en-US" b="1" dirty="0"/>
              <a:t>Consul</a:t>
            </a:r>
          </a:p>
          <a:p>
            <a:pPr lvl="1"/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Distributed key/value store.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/>
          </a:bodyPr>
          <a:lstStyle/>
          <a:p>
            <a:r>
              <a:rPr lang="en-US" dirty="0"/>
              <a:t>A key-value data store provided by AWS Systems Manager</a:t>
            </a:r>
          </a:p>
          <a:p>
            <a:pPr lvl="1"/>
            <a:r>
              <a:rPr lang="en-US" dirty="0"/>
              <a:t>Strings, </a:t>
            </a:r>
            <a:r>
              <a:rPr lang="en-US" dirty="0" err="1"/>
              <a:t>StringList</a:t>
            </a:r>
            <a:r>
              <a:rPr lang="en-US" dirty="0"/>
              <a:t>, </a:t>
            </a:r>
            <a:r>
              <a:rPr lang="en-US" dirty="0" err="1"/>
              <a:t>SecureStrings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Standard: &lt;10k parameters @ 4KB each (free)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Advanced: 10k+ parameters @ 8KB each ($)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 high throughput (1-1000/</a:t>
            </a:r>
            <a:r>
              <a:rPr lang="en-US" dirty="0" err="1"/>
              <a:t>tps</a:t>
            </a:r>
            <a:r>
              <a:rPr lang="en-US" dirty="0"/>
              <a:t>) ($)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6E7E76-BB18-4B4C-95F5-0DBADB06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177" y="274638"/>
            <a:ext cx="1003623" cy="10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# python get parameter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boto3</a:t>
            </a:r>
          </a:p>
          <a:p>
            <a:pPr marL="0" indent="0">
              <a:buNone/>
            </a:pPr>
            <a:r>
              <a:rPr lang="en-US" dirty="0"/>
              <a:t>client = boto3.client('</a:t>
            </a:r>
            <a:r>
              <a:rPr lang="en-US" dirty="0" err="1"/>
              <a:t>ssm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/>
              <a:t>Response = </a:t>
            </a:r>
            <a:r>
              <a:rPr lang="en-US" dirty="0" err="1"/>
              <a:t>client.get_parameter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Name='</a:t>
            </a:r>
            <a:r>
              <a:rPr lang="en-US" dirty="0" err="1"/>
              <a:t>myparameter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WithDecryption</a:t>
            </a:r>
            <a:r>
              <a:rPr lang="en-US" dirty="0"/>
              <a:t>=False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JSON response below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"Parameter": {</a:t>
            </a:r>
          </a:p>
          <a:p>
            <a:pPr marL="0" indent="0">
              <a:buNone/>
            </a:pPr>
            <a:r>
              <a:rPr lang="en-US" dirty="0"/>
              <a:t>        "Name": "</a:t>
            </a:r>
            <a:r>
              <a:rPr lang="en-US" dirty="0" err="1"/>
              <a:t>myparameter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LastModifiedDate</a:t>
            </a:r>
            <a:r>
              <a:rPr lang="en-US" dirty="0"/>
              <a:t>": 1520896963.519,</a:t>
            </a:r>
          </a:p>
          <a:p>
            <a:pPr marL="0" indent="0">
              <a:buNone/>
            </a:pPr>
            <a:r>
              <a:rPr lang="en-US" dirty="0"/>
              <a:t>        "Value": "</a:t>
            </a:r>
            <a:r>
              <a:rPr lang="en-US" dirty="0" err="1"/>
              <a:t>secretpassword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"Version": 2,</a:t>
            </a:r>
          </a:p>
          <a:p>
            <a:pPr marL="0" indent="0">
              <a:buNone/>
            </a:pPr>
            <a:r>
              <a:rPr lang="en-US" dirty="0"/>
              <a:t>        "Type": "String",</a:t>
            </a:r>
          </a:p>
          <a:p>
            <a:pPr marL="0" indent="0">
              <a:buNone/>
            </a:pPr>
            <a:r>
              <a:rPr lang="en-US" dirty="0"/>
              <a:t>        "ARN": "arn:aws:ssm:us-east-1:419462506938:parameter/</a:t>
            </a:r>
            <a:r>
              <a:rPr lang="en-US" dirty="0" err="1"/>
              <a:t>myparameter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3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key-value data store for managing sensitive data</a:t>
            </a:r>
          </a:p>
          <a:p>
            <a:pPr lvl="1"/>
            <a:r>
              <a:rPr lang="en-US" dirty="0"/>
              <a:t>API tokens, service passwords, encryption keys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store encrypted strings like Parameter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values may be versioned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Integrated with RDS, Redshift, </a:t>
            </a:r>
            <a:r>
              <a:rPr lang="en-US" dirty="0" err="1"/>
              <a:t>DocumentDB</a:t>
            </a:r>
            <a:r>
              <a:rPr lang="en-US" dirty="0"/>
              <a:t>, and others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automated key rotation using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$0.40/secret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F3EE9D-74A1-294B-B4AE-7C52FD925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592" y="274638"/>
            <a:ext cx="1126180" cy="11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# python get secret example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import boto3</a:t>
            </a:r>
          </a:p>
          <a:p>
            <a:pPr marL="0" indent="0">
              <a:buNone/>
            </a:pPr>
            <a:r>
              <a:rPr lang="en-US" sz="4300" dirty="0"/>
              <a:t>client = boto3.client(</a:t>
            </a:r>
            <a:r>
              <a:rPr lang="en-US" sz="4300" dirty="0" err="1"/>
              <a:t>secretsmanager</a:t>
            </a:r>
            <a:r>
              <a:rPr lang="en-US" sz="4300" dirty="0"/>
              <a:t>')</a:t>
            </a:r>
          </a:p>
          <a:p>
            <a:pPr marL="0" indent="0">
              <a:buNone/>
            </a:pPr>
            <a:r>
              <a:rPr lang="en-US" sz="4300" dirty="0"/>
              <a:t>Response = </a:t>
            </a:r>
            <a:r>
              <a:rPr lang="en-US" sz="4300" dirty="0" err="1"/>
              <a:t>client.get_secret_value</a:t>
            </a:r>
            <a:r>
              <a:rPr lang="en-US" sz="4300" dirty="0"/>
              <a:t>(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SecretId</a:t>
            </a:r>
            <a:r>
              <a:rPr lang="en-US" sz="4300" dirty="0"/>
              <a:t>='</a:t>
            </a:r>
            <a:r>
              <a:rPr lang="en-US" sz="4300" dirty="0" err="1"/>
              <a:t>company.financial.database</a:t>
            </a:r>
            <a:r>
              <a:rPr lang="en-US" sz="4300" dirty="0"/>
              <a:t>',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VersionId</a:t>
            </a:r>
            <a:r>
              <a:rPr lang="en-US" sz="4300" dirty="0"/>
              <a:t>='1.1'</a:t>
            </a:r>
          </a:p>
          <a:p>
            <a:pPr marL="0" indent="0">
              <a:buNone/>
            </a:pPr>
            <a:r>
              <a:rPr lang="en-US" sz="4300" dirty="0"/>
              <a:t>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# JSON response below (truncated for brevity)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    "Name": "</a:t>
            </a:r>
            <a:r>
              <a:rPr lang="en-US" sz="4300" dirty="0" err="1"/>
              <a:t>company.financial.database</a:t>
            </a:r>
            <a:r>
              <a:rPr lang="en-US" sz="4300" dirty="0"/>
              <a:t>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VersionId</a:t>
            </a:r>
            <a:r>
              <a:rPr lang="en-US" sz="4300" dirty="0"/>
              <a:t>": "289f1f291-0b36-4ca8-9dec-sdfsdf2e12fg12g",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SecretString</a:t>
            </a:r>
            <a:r>
              <a:rPr lang="en-US" sz="4300" dirty="0"/>
              <a:t>": "{\"Certificate\":\"MIIJoQIsdf823hjsdf7881923rhf8y8127hf8912hvf9812rhjhgfv1regty8912737qGSIb3DQEHBqCCA/WP+0epW+uvuFm1199DqTwpkwaEQQIgiiFtSgjnioCAggA\",\"Passphrase\":\"skjdf812jf9812hjf912ehfr\"}",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VersionStages</a:t>
            </a:r>
            <a:r>
              <a:rPr lang="en-US" sz="4300" dirty="0"/>
              <a:t>": [</a:t>
            </a:r>
          </a:p>
          <a:p>
            <a:pPr marL="0" indent="0">
              <a:buNone/>
            </a:pPr>
            <a:r>
              <a:rPr lang="en-US" sz="4300" dirty="0"/>
              <a:t>        "AWSCURRENT"</a:t>
            </a:r>
          </a:p>
          <a:p>
            <a:pPr marL="0" indent="0">
              <a:buNone/>
            </a:pPr>
            <a:r>
              <a:rPr lang="en-US" sz="4300" dirty="0"/>
              <a:t>    ],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CreatedDate</a:t>
            </a:r>
            <a:r>
              <a:rPr lang="en-US" sz="4300" dirty="0"/>
              <a:t>": 1529431126.997,</a:t>
            </a:r>
          </a:p>
          <a:p>
            <a:pPr marL="0" indent="0">
              <a:buNone/>
            </a:pPr>
            <a:r>
              <a:rPr lang="en-US" sz="4300" dirty="0"/>
              <a:t>    "ARN": "arn:aws:secretsmanager:us-east-1:419462506938:secret: company.financial.database-VJ78GF"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BDF-6D57-0641-B65A-E0315D8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7951-B657-0B41-A51B-725555D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784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Managed service registry which tracks application components, locations, attributes, and health status.</a:t>
            </a:r>
          </a:p>
          <a:p>
            <a:endParaRPr lang="en-US" dirty="0"/>
          </a:p>
          <a:p>
            <a:r>
              <a:rPr lang="en-US" dirty="0"/>
              <a:t>Allows applications to query Cloud Map using SDK, API,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9E28-720C-C14C-B135-DDFD74C1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2" y="3026535"/>
            <a:ext cx="5882556" cy="37027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5256DB-4DC4-3E46-9443-00D6DB29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001" y="253460"/>
            <a:ext cx="1164178" cy="1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3A98-D1BE-3D40-A0E9-D2170D2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A46-CDCB-7A40-A3E2-21F13E25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Namespace</a:t>
            </a:r>
          </a:p>
          <a:p>
            <a:pPr lvl="2"/>
            <a:r>
              <a:rPr lang="en-US" dirty="0"/>
              <a:t>logical name for grouping services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Configure instance discovery to use API or API + DNS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2"/>
            <a:r>
              <a:rPr lang="en-US" dirty="0"/>
              <a:t>Template for registering service instances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Specify IP routing (if using DNS)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Optionally define a health check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Define service instances</a:t>
            </a:r>
          </a:p>
          <a:p>
            <a:pPr lvl="3"/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4088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1F5E-B9E5-3C4B-8B76-D13B3B1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FF21-8856-8B48-ADE5-355CBC9E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Discover instances using DNS or </a:t>
            </a:r>
            <a:r>
              <a:rPr lang="en-US" sz="5100" dirty="0" err="1"/>
              <a:t>DiscoverInstances</a:t>
            </a:r>
            <a:r>
              <a:rPr lang="en-US" sz="5100" dirty="0"/>
              <a:t> API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800" dirty="0"/>
              <a:t># </a:t>
            </a:r>
            <a:r>
              <a:rPr lang="en-US" sz="3800" dirty="0" err="1"/>
              <a:t>aws</a:t>
            </a:r>
            <a:r>
              <a:rPr lang="en-US" sz="3800" dirty="0"/>
              <a:t> </a:t>
            </a:r>
            <a:r>
              <a:rPr lang="en-US" sz="3800" dirty="0" err="1"/>
              <a:t>servicediscovery</a:t>
            </a:r>
            <a:r>
              <a:rPr lang="en-US" sz="3800" dirty="0"/>
              <a:t> discover-instances --namespace-name </a:t>
            </a:r>
            <a:r>
              <a:rPr lang="en-US" sz="3800" dirty="0" err="1"/>
              <a:t>myapp</a:t>
            </a:r>
            <a:r>
              <a:rPr lang="en-US" sz="3800" dirty="0"/>
              <a:t> --service-name webservice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  "Instances": [</a:t>
            </a:r>
          </a:p>
          <a:p>
            <a:pPr marL="0" indent="0">
              <a:buNone/>
            </a:pPr>
            <a:r>
              <a:rPr lang="en-US" sz="3800" dirty="0"/>
              <a:t>        {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InstanceId</a:t>
            </a:r>
            <a:r>
              <a:rPr lang="en-US" sz="3800" dirty="0"/>
              <a:t>": "endpoint",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NamespaceName</a:t>
            </a:r>
            <a:r>
              <a:rPr lang="en-US" sz="3800" dirty="0"/>
              <a:t>": "</a:t>
            </a:r>
            <a:r>
              <a:rPr lang="en-US" sz="3800" dirty="0" err="1"/>
              <a:t>myapp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ServiceName</a:t>
            </a:r>
            <a:r>
              <a:rPr lang="en-US" sz="3800" dirty="0"/>
              <a:t>": "webservice",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HealthStatus</a:t>
            </a:r>
            <a:r>
              <a:rPr lang="en-US" sz="3800" dirty="0"/>
              <a:t>": "UNKNOWN",</a:t>
            </a:r>
          </a:p>
          <a:p>
            <a:pPr marL="0" indent="0">
              <a:buNone/>
            </a:pPr>
            <a:r>
              <a:rPr lang="en-US" sz="3800" dirty="0"/>
              <a:t>            "Attributes": {</a:t>
            </a:r>
          </a:p>
          <a:p>
            <a:pPr marL="0" indent="0">
              <a:buNone/>
            </a:pPr>
            <a:r>
              <a:rPr lang="en-US" sz="3800" dirty="0"/>
              <a:t>                "</a:t>
            </a:r>
            <a:r>
              <a:rPr lang="en-US" sz="3800" dirty="0" err="1"/>
              <a:t>url</a:t>
            </a:r>
            <a:r>
              <a:rPr lang="en-US" sz="3800" dirty="0"/>
              <a:t>": "http://</a:t>
            </a:r>
            <a:r>
              <a:rPr lang="en-US" sz="3800" dirty="0" err="1"/>
              <a:t>webservice.myapp.com</a:t>
            </a:r>
            <a:r>
              <a:rPr lang="en-US" sz="3800" dirty="0"/>
              <a:t>/</a:t>
            </a:r>
            <a:r>
              <a:rPr lang="en-US" sz="3800" dirty="0" err="1"/>
              <a:t>api</a:t>
            </a:r>
            <a:r>
              <a:rPr lang="en-US" sz="3800" dirty="0"/>
              <a:t>/v1"</a:t>
            </a:r>
          </a:p>
          <a:p>
            <a:pPr marL="0" indent="0">
              <a:buNone/>
            </a:pPr>
            <a:r>
              <a:rPr lang="en-US" sz="3800" dirty="0"/>
              <a:t>            }</a:t>
            </a:r>
          </a:p>
          <a:p>
            <a:pPr marL="0" indent="0">
              <a:buNone/>
            </a:pPr>
            <a:r>
              <a:rPr lang="en-US" sz="3800" dirty="0"/>
              <a:t>        }</a:t>
            </a:r>
          </a:p>
          <a:p>
            <a:pPr marL="0" indent="0">
              <a:buNone/>
            </a:pPr>
            <a:r>
              <a:rPr lang="en-US" sz="3800" dirty="0"/>
              <a:t>    ]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 patterns</a:t>
            </a:r>
          </a:p>
          <a:p>
            <a:pPr lvl="1"/>
            <a:r>
              <a:rPr lang="en-US" dirty="0"/>
              <a:t>AWS Systems Manager Parameter Store</a:t>
            </a:r>
          </a:p>
          <a:p>
            <a:pPr lvl="1"/>
            <a:r>
              <a:rPr lang="en-US" dirty="0"/>
              <a:t>AWS Secrets Manager</a:t>
            </a:r>
          </a:p>
          <a:p>
            <a:pPr lvl="1"/>
            <a:r>
              <a:rPr lang="en-US" dirty="0"/>
              <a:t>AWS Cloud Map</a:t>
            </a:r>
          </a:p>
          <a:p>
            <a:pPr lvl="1"/>
            <a:endParaRPr lang="en-US" dirty="0"/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</a:t>
            </a:r>
          </a:p>
          <a:p>
            <a:pPr lvl="1"/>
            <a:r>
              <a:rPr lang="en-US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Container orchestration needs to:</a:t>
            </a:r>
          </a:p>
          <a:p>
            <a:pPr lvl="1"/>
            <a:r>
              <a:rPr lang="en-US" dirty="0"/>
              <a:t>Schedule containers to run on computing instances.</a:t>
            </a:r>
          </a:p>
          <a:p>
            <a:endParaRPr lang="en-US" dirty="0"/>
          </a:p>
          <a:p>
            <a:pPr lvl="1"/>
            <a:r>
              <a:rPr lang="en-US" dirty="0"/>
              <a:t>Handle scenarios where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Each K8S cluster contains a master instance and multiple nodes, each running a </a:t>
            </a:r>
            <a:r>
              <a:rPr lang="en-US" dirty="0" err="1"/>
              <a:t>Kubelet</a:t>
            </a:r>
            <a:r>
              <a:rPr lang="en-US" dirty="0"/>
              <a:t> (agent) and engine (Docker).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078F4D-BD3D-894E-B45A-D9668EBD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376" y="355002"/>
            <a:ext cx="982272" cy="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434"/>
            <a:ext cx="8229600" cy="4160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integrated cluster orchestration service built into the Docker engine.</a:t>
            </a:r>
          </a:p>
          <a:p>
            <a:endParaRPr lang="en-US" dirty="0"/>
          </a:p>
          <a:p>
            <a:r>
              <a:rPr lang="en-US" dirty="0"/>
              <a:t>Manages containers running on a cluster of </a:t>
            </a:r>
            <a:r>
              <a:rPr lang="en-US" b="1" dirty="0"/>
              <a:t>nodes</a:t>
            </a:r>
            <a:r>
              <a:rPr lang="en-US" dirty="0"/>
              <a:t> (EC2 instances).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 or Fargate.</a:t>
            </a:r>
          </a:p>
          <a:p>
            <a:endParaRPr lang="en-US" dirty="0"/>
          </a:p>
          <a:p>
            <a:r>
              <a:rPr lang="en-US" dirty="0"/>
              <a:t>AWS deploys managed infrastructure to support your containers.</a:t>
            </a:r>
          </a:p>
          <a:p>
            <a:pPr lvl="1"/>
            <a:r>
              <a:rPr lang="en-US" dirty="0"/>
              <a:t>No need to build AMIs or configure servers.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 and maintains a desired configuration state.</a:t>
            </a:r>
          </a:p>
          <a:p>
            <a:pPr lvl="1"/>
            <a:r>
              <a:rPr lang="en-US" dirty="0"/>
              <a:t>Define configuration in CloudFormation and JSON files.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95FDBC-878B-8640-8055-6348EED2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794" y="1399245"/>
            <a:ext cx="1004916" cy="10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pPr lvl="1"/>
            <a:r>
              <a:rPr lang="en-US" dirty="0"/>
              <a:t>Fully managed compute infrastructure: we have no access to the host servers.</a:t>
            </a:r>
          </a:p>
          <a:p>
            <a:endParaRPr lang="en-US" dirty="0"/>
          </a:p>
          <a:p>
            <a:r>
              <a:rPr lang="en-US" dirty="0"/>
              <a:t>Default infrastructure for running containers in ECS.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E5BD60-4E86-D442-A9F2-0272A6B5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910" y="274638"/>
            <a:ext cx="955072" cy="9550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C4429C-8308-7B48-9EAE-F3F35895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Fargate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4BD-0850-8746-830C-DCB135E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481B-D504-F448-B066-5624C0E0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920185"/>
            <a:ext cx="8229600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40AD-CB08-4344-953C-A104AF5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E4D5-5BE7-2345-B4C2-504A7369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2122400"/>
            <a:ext cx="8686800" cy="26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pPr lvl="1"/>
            <a:r>
              <a:rPr lang="en-US" dirty="0"/>
              <a:t>Example: Web service needs to know the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This is one of the most critical challenges to solve in a distributed application architecture!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530-1341-C741-8A4C-910A6B43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5C9E-B9DE-3642-85A7-5CCE99F0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represents a grouping of one or more services.</a:t>
            </a:r>
          </a:p>
          <a:p>
            <a:endParaRPr lang="en-US" dirty="0"/>
          </a:p>
          <a:p>
            <a:r>
              <a:rPr lang="en-US" dirty="0"/>
              <a:t>Cluster only has a name property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Type: "AWS::ECS::Cluster”</a:t>
            </a:r>
          </a:p>
          <a:p>
            <a:pPr marL="0" indent="0">
              <a:buNone/>
            </a:pPr>
            <a:r>
              <a:rPr lang="en-US" sz="2600" dirty="0"/>
              <a:t>Properties: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>
                <a:hlinkClick r:id="rId2"/>
              </a:rPr>
              <a:t>ClusterName</a:t>
            </a:r>
            <a:r>
              <a:rPr lang="en-US" sz="2600" dirty="0"/>
              <a:t> : </a:t>
            </a:r>
            <a:r>
              <a:rPr lang="en-US" sz="2600" i="1" dirty="0"/>
              <a:t>String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0285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A40-2DE4-8342-86FC-C68FFC3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3F0C-DFA8-B547-9DEF-162B8A7C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service definition describes:</a:t>
            </a:r>
          </a:p>
          <a:p>
            <a:pPr lvl="1"/>
            <a:r>
              <a:rPr lang="en-US" dirty="0"/>
              <a:t>Type of hosting infrastructure (</a:t>
            </a:r>
            <a:r>
              <a:rPr lang="en-US" dirty="0" err="1"/>
              <a:t>Fargate</a:t>
            </a:r>
            <a:r>
              <a:rPr lang="en-US" dirty="0"/>
              <a:t> or EC2)</a:t>
            </a:r>
          </a:p>
          <a:p>
            <a:pPr lvl="1"/>
            <a:r>
              <a:rPr lang="en-US" dirty="0"/>
              <a:t>VPC subnet and security group</a:t>
            </a:r>
          </a:p>
          <a:p>
            <a:pPr lvl="1"/>
            <a:r>
              <a:rPr lang="en-US" dirty="0"/>
              <a:t>How many tasks to run simultaneously</a:t>
            </a:r>
          </a:p>
          <a:p>
            <a:pPr lvl="1"/>
            <a:r>
              <a:rPr lang="en-US" dirty="0"/>
              <a:t>How to deploy tasks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endParaRPr lang="en-US" dirty="0"/>
          </a:p>
          <a:p>
            <a:r>
              <a:rPr lang="en-US" dirty="0"/>
              <a:t>Deployment types:</a:t>
            </a:r>
          </a:p>
          <a:p>
            <a:pPr lvl="1"/>
            <a:r>
              <a:rPr lang="en-US" dirty="0"/>
              <a:t>Rolling update</a:t>
            </a:r>
          </a:p>
          <a:p>
            <a:pPr lvl="1"/>
            <a:r>
              <a:rPr lang="en-US" dirty="0"/>
              <a:t>Blue/Green deployment (</a:t>
            </a:r>
            <a:r>
              <a:rPr lang="en-US" dirty="0" err="1"/>
              <a:t>CodeDeploy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External: custom deployment managed by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22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C172-B084-9045-95E7-B64B785F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C702-EF59-6C4C-909B-C769C227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Containers that are launched in a single task definition are placed on the same host.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service launching multiple tasks will deploy containers on separate hosts in multiple availability zones.</a:t>
            </a:r>
          </a:p>
          <a:p>
            <a:endParaRPr lang="en-US" dirty="0"/>
          </a:p>
          <a:p>
            <a:pPr lvl="1"/>
            <a:r>
              <a:rPr lang="en-US" dirty="0"/>
              <a:t>Use an application or network elastic load balancer to distribute requests across tasks.</a:t>
            </a:r>
          </a:p>
          <a:p>
            <a:pPr lvl="2"/>
            <a:r>
              <a:rPr lang="en-US" dirty="0"/>
              <a:t>A server can only have 1 associated load balancer.</a:t>
            </a:r>
          </a:p>
          <a:p>
            <a:pPr lvl="2"/>
            <a:r>
              <a:rPr lang="en-US" dirty="0"/>
              <a:t>Load balancer uses the task elastic IP in the target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3A0-D358-F44B-A882-2A6B63F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0193-28FD-BD43-940E-CC18CCBF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Scaling: ECS can automatically scale the number of tasks up or down</a:t>
            </a:r>
          </a:p>
          <a:p>
            <a:pPr lvl="1"/>
            <a:r>
              <a:rPr lang="en-US" dirty="0"/>
              <a:t>Specify desired number of tasks</a:t>
            </a:r>
          </a:p>
          <a:p>
            <a:pPr lvl="1"/>
            <a:r>
              <a:rPr lang="en-US" dirty="0"/>
              <a:t>Create a policy which scales tasks based on a CloudWatch metric (CPU%)</a:t>
            </a:r>
          </a:p>
          <a:p>
            <a:endParaRPr lang="en-US" dirty="0"/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ECS tightly integrated with AWS Cloud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91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FE20-122A-A747-8E33-7E5C1321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DB38-DB83-0144-90D2-A1587862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591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700" dirty="0"/>
              <a:t>       </a:t>
            </a:r>
            <a:r>
              <a:rPr lang="en-US" sz="3700" dirty="0" err="1"/>
              <a:t>WebService</a:t>
            </a:r>
            <a:r>
              <a:rPr lang="en-US" sz="3700" dirty="0"/>
              <a:t>:</a:t>
            </a:r>
          </a:p>
          <a:p>
            <a:pPr marL="0" indent="0">
              <a:buNone/>
            </a:pPr>
            <a:r>
              <a:rPr lang="en-US" sz="3700" dirty="0"/>
              <a:t>            Type: "AWS::ECS::Service"</a:t>
            </a:r>
          </a:p>
          <a:p>
            <a:pPr marL="0" indent="0">
              <a:buNone/>
            </a:pPr>
            <a:r>
              <a:rPr lang="en-US" sz="3700" dirty="0"/>
              <a:t>            </a:t>
            </a:r>
            <a:r>
              <a:rPr lang="en-US" sz="3700" dirty="0" err="1"/>
              <a:t>DependsOn</a:t>
            </a:r>
            <a:r>
              <a:rPr lang="en-US" sz="3700" dirty="0"/>
              <a:t>: ["</a:t>
            </a:r>
            <a:r>
              <a:rPr lang="en-US" sz="3700" dirty="0" err="1"/>
              <a:t>ELBListener</a:t>
            </a:r>
            <a:r>
              <a:rPr lang="en-US" sz="3700" dirty="0"/>
              <a:t>"]</a:t>
            </a:r>
          </a:p>
          <a:p>
            <a:pPr marL="0" indent="0">
              <a:buNone/>
            </a:pPr>
            <a:r>
              <a:rPr lang="en-US" sz="3700" dirty="0"/>
              <a:t>            Properties:</a:t>
            </a:r>
          </a:p>
          <a:p>
            <a:pPr marL="0" indent="0">
              <a:buNone/>
            </a:pPr>
            <a:r>
              <a:rPr lang="en-US" sz="3700" dirty="0"/>
              <a:t>                Cluster: !Ref “cluster"</a:t>
            </a:r>
          </a:p>
          <a:p>
            <a:pPr marL="0" indent="0">
              <a:buNone/>
            </a:pPr>
            <a:r>
              <a:rPr lang="en-US" sz="3700" dirty="0"/>
              <a:t>                </a:t>
            </a:r>
            <a:r>
              <a:rPr lang="en-US" sz="3700" dirty="0" err="1"/>
              <a:t>DesiredCount</a:t>
            </a:r>
            <a:r>
              <a:rPr lang="en-US" sz="3700" dirty="0"/>
              <a:t>: "3"</a:t>
            </a:r>
          </a:p>
          <a:p>
            <a:pPr marL="0" indent="0">
              <a:buNone/>
            </a:pPr>
            <a:r>
              <a:rPr lang="en-US" sz="3700" dirty="0"/>
              <a:t>                </a:t>
            </a:r>
            <a:r>
              <a:rPr lang="en-US" sz="3700" dirty="0" err="1"/>
              <a:t>LaunchType</a:t>
            </a:r>
            <a:r>
              <a:rPr lang="en-US" sz="3700" dirty="0"/>
              <a:t>: "FARGATE"</a:t>
            </a:r>
          </a:p>
          <a:p>
            <a:pPr marL="0" indent="0">
              <a:buNone/>
            </a:pPr>
            <a:r>
              <a:rPr lang="en-US" sz="3700" dirty="0"/>
              <a:t>                </a:t>
            </a:r>
            <a:r>
              <a:rPr lang="en-US" sz="3700" dirty="0" err="1"/>
              <a:t>TaskDefinition</a:t>
            </a:r>
            <a:r>
              <a:rPr lang="en-US" sz="3700" dirty="0"/>
              <a:t>: !Ref "</a:t>
            </a:r>
            <a:r>
              <a:rPr lang="en-US" sz="3700" dirty="0" err="1"/>
              <a:t>WebDefinition</a:t>
            </a:r>
            <a:r>
              <a:rPr lang="en-US" sz="3700" dirty="0"/>
              <a:t>"</a:t>
            </a:r>
          </a:p>
          <a:p>
            <a:pPr marL="0" indent="0">
              <a:buNone/>
            </a:pPr>
            <a:r>
              <a:rPr lang="en-US" sz="3700" dirty="0"/>
              <a:t>                </a:t>
            </a:r>
            <a:r>
              <a:rPr lang="en-US" sz="3700" dirty="0" err="1"/>
              <a:t>NetworkConfiguration</a:t>
            </a:r>
            <a:r>
              <a:rPr lang="en-US" sz="3700" dirty="0"/>
              <a:t>:</a:t>
            </a:r>
          </a:p>
          <a:p>
            <a:pPr marL="0" indent="0">
              <a:buNone/>
            </a:pPr>
            <a:r>
              <a:rPr lang="en-US" sz="3700" dirty="0"/>
              <a:t>                    </a:t>
            </a:r>
            <a:r>
              <a:rPr lang="en-US" sz="3700" dirty="0" err="1"/>
              <a:t>AwsvpcConfiguration</a:t>
            </a:r>
            <a:r>
              <a:rPr lang="en-US" sz="3700" dirty="0"/>
              <a:t>: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</a:t>
            </a:r>
            <a:r>
              <a:rPr lang="en-US" sz="3700" dirty="0" err="1"/>
              <a:t>AssignPublicIp</a:t>
            </a:r>
            <a:r>
              <a:rPr lang="en-US" sz="3700" dirty="0"/>
              <a:t>: "ENABLED"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</a:t>
            </a:r>
            <a:r>
              <a:rPr lang="en-US" sz="3700" dirty="0" err="1"/>
              <a:t>SecurityGroups</a:t>
            </a:r>
            <a:r>
              <a:rPr lang="en-US" sz="3700" dirty="0"/>
              <a:t>: !Ref "</a:t>
            </a:r>
            <a:r>
              <a:rPr lang="en-US" sz="3700" dirty="0" err="1"/>
              <a:t>WebserverSG</a:t>
            </a:r>
            <a:r>
              <a:rPr lang="en-US" sz="3700" dirty="0"/>
              <a:t>"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Subnets: [ !Ref: "PublicSubnet1" ]</a:t>
            </a:r>
          </a:p>
          <a:p>
            <a:pPr marL="0" indent="0">
              <a:buNone/>
            </a:pPr>
            <a:r>
              <a:rPr lang="en-US" sz="3700" dirty="0"/>
              <a:t>                </a:t>
            </a:r>
            <a:r>
              <a:rPr lang="en-US" sz="3700" dirty="0" err="1"/>
              <a:t>LoadBalancers</a:t>
            </a:r>
            <a:r>
              <a:rPr lang="en-US" sz="3700" dirty="0"/>
              <a:t>:</a:t>
            </a:r>
          </a:p>
          <a:p>
            <a:pPr marL="0" indent="0">
              <a:buNone/>
            </a:pPr>
            <a:r>
              <a:rPr lang="en-US" sz="3700" dirty="0"/>
              <a:t>                    - </a:t>
            </a:r>
            <a:r>
              <a:rPr lang="en-US" sz="3700" dirty="0" err="1"/>
              <a:t>ContainerName</a:t>
            </a:r>
            <a:r>
              <a:rPr lang="en-US" sz="3700" dirty="0"/>
              <a:t>: "</a:t>
            </a:r>
            <a:r>
              <a:rPr lang="en-US" sz="3700" dirty="0" err="1"/>
              <a:t>myContainer</a:t>
            </a:r>
            <a:r>
              <a:rPr lang="en-US" sz="3700" dirty="0"/>
              <a:t>"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</a:t>
            </a:r>
            <a:r>
              <a:rPr lang="en-US" sz="3700" dirty="0" err="1"/>
              <a:t>ContainerPort</a:t>
            </a:r>
            <a:r>
              <a:rPr lang="en-US" sz="3700" dirty="0"/>
              <a:t>: "80"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</a:t>
            </a:r>
            <a:r>
              <a:rPr lang="en-US" sz="3700" dirty="0" err="1"/>
              <a:t>TargetGroupArn</a:t>
            </a:r>
            <a:r>
              <a:rPr lang="en-US" sz="3700" dirty="0"/>
              <a:t>: !Ref "</a:t>
            </a:r>
            <a:r>
              <a:rPr lang="en-US" sz="3700" dirty="0" err="1"/>
              <a:t>ELBTargetGroup</a:t>
            </a:r>
            <a:r>
              <a:rPr lang="en-US" sz="3700" dirty="0"/>
              <a:t>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9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40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Task definition parameters describe how to run containers:</a:t>
            </a:r>
          </a:p>
          <a:p>
            <a:pPr lvl="1"/>
            <a:r>
              <a:rPr lang="en-US" dirty="0"/>
              <a:t>Family: the name assigned to the task 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Networking mode</a:t>
            </a:r>
          </a:p>
          <a:p>
            <a:pPr lvl="2"/>
            <a:r>
              <a:rPr lang="en-US" dirty="0"/>
              <a:t>Fargate only supports a networking mode called </a:t>
            </a:r>
            <a:r>
              <a:rPr lang="en-US" i="1" dirty="0" err="1"/>
              <a:t>awsvpc</a:t>
            </a:r>
            <a:r>
              <a:rPr lang="en-US" dirty="0"/>
              <a:t> where each task has a dedicated elastic network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CPU/ memory to allocate to task</a:t>
            </a:r>
          </a:p>
          <a:p>
            <a:pPr lvl="2"/>
            <a:r>
              <a:rPr lang="en-US" dirty="0"/>
              <a:t>CPU increments: 256 (.25 vCPU) – 4096 (4 vCPU)</a:t>
            </a:r>
          </a:p>
          <a:p>
            <a:pPr lvl="2"/>
            <a:r>
              <a:rPr lang="en-US" dirty="0"/>
              <a:t>Memory increments: 0.5GB-30GB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IAM role tasks can use (like EC2 instance profile)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45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Container definitions: describes </a:t>
            </a:r>
            <a:r>
              <a:rPr lang="en-US" b="1" dirty="0"/>
              <a:t>one or more </a:t>
            </a:r>
            <a:r>
              <a:rPr lang="en-US" dirty="0"/>
              <a:t>containers to run in a task</a:t>
            </a:r>
          </a:p>
          <a:p>
            <a:pPr lvl="2"/>
            <a:r>
              <a:rPr lang="en-US" dirty="0"/>
              <a:t>Docker image to use</a:t>
            </a:r>
          </a:p>
          <a:p>
            <a:pPr lvl="3"/>
            <a:r>
              <a:rPr lang="en-US" dirty="0"/>
              <a:t>Pull from Docker Hub, ECR, or Private Docker repository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CPU/ memory to allocate to container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Logging configuration</a:t>
            </a:r>
          </a:p>
          <a:p>
            <a:pPr lvl="3"/>
            <a:r>
              <a:rPr lang="en-US" dirty="0"/>
              <a:t>Fargate uses the </a:t>
            </a:r>
            <a:r>
              <a:rPr lang="en-US" i="1" dirty="0" err="1"/>
              <a:t>awslogs</a:t>
            </a:r>
            <a:r>
              <a:rPr lang="en-US" dirty="0"/>
              <a:t> driver which sends logs to AWS CloudWatch Logs.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Command container should run when it starts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Task storage volumes</a:t>
            </a:r>
          </a:p>
          <a:p>
            <a:pPr lvl="3"/>
            <a:r>
              <a:rPr lang="en-US" dirty="0"/>
              <a:t>10GB of ephemeral Docker layer storage</a:t>
            </a:r>
          </a:p>
          <a:p>
            <a:pPr lvl="3"/>
            <a:r>
              <a:rPr lang="en-US" dirty="0"/>
              <a:t>4 GB of  volume mount storage which may be shared</a:t>
            </a:r>
          </a:p>
        </p:txBody>
      </p:sp>
    </p:spTree>
    <p:extLst>
      <p:ext uri="{BB962C8B-B14F-4D97-AF65-F5344CB8AC3E}">
        <p14:creationId xmlns:p14="http://schemas.microsoft.com/office/powerpoint/2010/main" val="149356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10-C11B-2540-B7AC-60A2B96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67C15-2B99-DE40-8910-D83F1D3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2767"/>
            <a:ext cx="6045199" cy="5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0E-CD6F-9449-8110-8297C5F9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 app on 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D5CF-C127-614E-9A1E-7266230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Multiple containers in the same task definition OR deploy containers in multiple task definitions?</a:t>
            </a:r>
          </a:p>
          <a:p>
            <a:endParaRPr lang="en-US" dirty="0"/>
          </a:p>
          <a:p>
            <a:r>
              <a:rPr lang="en-US" dirty="0"/>
              <a:t>Single task definition:</a:t>
            </a:r>
          </a:p>
          <a:p>
            <a:pPr lvl="1"/>
            <a:r>
              <a:rPr lang="en-US" dirty="0"/>
              <a:t>Containers share common lifecycle</a:t>
            </a:r>
          </a:p>
          <a:p>
            <a:pPr lvl="1"/>
            <a:r>
              <a:rPr lang="en-US" dirty="0"/>
              <a:t>Containers reference each other on localhost port</a:t>
            </a:r>
          </a:p>
          <a:p>
            <a:pPr lvl="1"/>
            <a:r>
              <a:rPr lang="en-US" dirty="0"/>
              <a:t>Containers share resources or data volumes</a:t>
            </a:r>
          </a:p>
          <a:p>
            <a:pPr lvl="1"/>
            <a:endParaRPr lang="en-US" dirty="0"/>
          </a:p>
          <a:p>
            <a:r>
              <a:rPr lang="en-US" dirty="0"/>
              <a:t>Separate task definitions:</a:t>
            </a:r>
          </a:p>
          <a:p>
            <a:pPr lvl="1"/>
            <a:r>
              <a:rPr lang="en-US" dirty="0"/>
              <a:t>Allow you to scale and manage containers separately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6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AE3-C618-C942-9405-6B5A3BF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1ED3-CE6B-BC4E-854C-DC723C26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Fargate uses the </a:t>
            </a:r>
            <a:r>
              <a:rPr lang="en-US" i="1" dirty="0" err="1"/>
              <a:t>awsvpc</a:t>
            </a:r>
            <a:r>
              <a:rPr lang="en-US" dirty="0"/>
              <a:t> network mode</a:t>
            </a:r>
          </a:p>
          <a:p>
            <a:pPr lvl="1"/>
            <a:r>
              <a:rPr lang="en-US" dirty="0"/>
              <a:t>Every task gets an elastic network interface in a VPC</a:t>
            </a:r>
          </a:p>
          <a:p>
            <a:pPr lvl="1"/>
            <a:r>
              <a:rPr lang="en-US" dirty="0"/>
              <a:t>Similar to an EC2 instance</a:t>
            </a:r>
          </a:p>
          <a:p>
            <a:pPr lvl="2"/>
            <a:r>
              <a:rPr lang="en-US" dirty="0"/>
              <a:t>Primary private IP address and internal DNS hostname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May assign a public IP address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Needs to use a NAT gateway to access Internet from private subnet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Ability to associate security groups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Ability to use as a target for elastic load balancer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distributed application platform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C5C-B7EC-BF4D-84C7-229E9B6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2507-3B22-FF42-B1D9-E834465B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may need access to secrets like API tokens, passwords, and security keys.</a:t>
            </a:r>
          </a:p>
          <a:p>
            <a:endParaRPr lang="en-US" dirty="0"/>
          </a:p>
          <a:p>
            <a:r>
              <a:rPr lang="en-US" dirty="0"/>
              <a:t>Inject sensitive data into containers using AWS Secrets Manager or Parameter Store.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17-E151-0847-9B93-2FD9EF6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63695"/>
            <a:ext cx="7912100" cy="2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 a basic Fargate cluster:</a:t>
            </a:r>
          </a:p>
          <a:p>
            <a:pPr lvl="1"/>
            <a:r>
              <a:rPr lang="en-US" sz="2200" dirty="0"/>
              <a:t>https://seis615.s3.amazonaws.com/pets-basic-</a:t>
            </a:r>
            <a:r>
              <a:rPr lang="en-US" sz="2200" dirty="0" err="1"/>
              <a:t>template.yaml</a:t>
            </a:r>
            <a:endParaRPr lang="en-US" sz="2200" dirty="0"/>
          </a:p>
          <a:p>
            <a:pPr lvl="1"/>
            <a:endParaRPr lang="en-US" dirty="0"/>
          </a:p>
          <a:p>
            <a:r>
              <a:rPr lang="en-US" dirty="0"/>
              <a:t>Launch a more resilient Fargate cluster leveraging service discovery:</a:t>
            </a:r>
          </a:p>
          <a:p>
            <a:pPr lvl="1"/>
            <a:r>
              <a:rPr lang="en-US" sz="2000" dirty="0"/>
              <a:t>https://seis615.s3.amazonaws.com/pets-discovery-</a:t>
            </a:r>
            <a:r>
              <a:rPr lang="en-US" sz="2000" dirty="0" err="1"/>
              <a:t>template.yaml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Remember to delete the </a:t>
            </a:r>
            <a:r>
              <a:rPr lang="en-US"/>
              <a:t>CloudFormation stacks!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CB324-EF95-2543-AB7B-E754DEAA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patterns:</a:t>
            </a:r>
          </a:p>
          <a:p>
            <a:pPr lvl="1"/>
            <a:r>
              <a:rPr lang="en-US" dirty="0"/>
              <a:t>Server-side service discovery</a:t>
            </a:r>
          </a:p>
          <a:p>
            <a:pPr lvl="2"/>
            <a:r>
              <a:rPr lang="en-US" dirty="0"/>
              <a:t>Application connections are proxied and discovery is abstracted away.</a:t>
            </a:r>
          </a:p>
          <a:p>
            <a:pPr lvl="2"/>
            <a:r>
              <a:rPr lang="en-US" dirty="0"/>
              <a:t>Applications just need to know proxy endpoint.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4962-897F-644F-BC8E-C4AA0E7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6" y="4121150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Client-side service discovery</a:t>
            </a:r>
          </a:p>
          <a:p>
            <a:pPr lvl="2"/>
            <a:r>
              <a:rPr lang="en-US" dirty="0"/>
              <a:t>Applications connect directly to other services.</a:t>
            </a:r>
          </a:p>
          <a:p>
            <a:pPr lvl="2"/>
            <a:r>
              <a:rPr lang="en-US" dirty="0"/>
              <a:t>Clients communicate with a service registry.</a:t>
            </a:r>
          </a:p>
          <a:p>
            <a:pPr lvl="2"/>
            <a:r>
              <a:rPr lang="en-US" dirty="0"/>
              <a:t>Application clients handle load balancing.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A6A16-4988-B748-8210-DB4B5792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3" y="3747663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2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r>
              <a:rPr lang="en-US" dirty="0"/>
              <a:t>Domain Name Services</a:t>
            </a:r>
          </a:p>
          <a:p>
            <a:pPr lvl="2"/>
            <a:r>
              <a:rPr lang="en-US" dirty="0"/>
              <a:t>Discover the IP address of a system based on a name.</a:t>
            </a:r>
          </a:p>
          <a:p>
            <a:pPr lvl="2"/>
            <a:r>
              <a:rPr lang="en-US" dirty="0"/>
              <a:t>Not originally designed for dynamic infrastructure changes.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2E70-BCA7-9E44-BF45-A06B639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17" y="3692769"/>
            <a:ext cx="4714656" cy="28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Application load balancer service discovery</a:t>
            </a:r>
          </a:p>
          <a:p>
            <a:pPr lvl="1"/>
            <a:r>
              <a:rPr lang="en-US" dirty="0"/>
              <a:t>Abstracts the location for a single service</a:t>
            </a:r>
          </a:p>
          <a:p>
            <a:pPr lvl="1"/>
            <a:r>
              <a:rPr lang="en-US" dirty="0"/>
              <a:t>Doesn't address how a service finds the load balancer endpoint.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AB4A-B788-1449-BDF5-EC4C77BE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0" y="3984734"/>
            <a:ext cx="6720198" cy="20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Store service information in distributed file systems and databases</a:t>
            </a:r>
          </a:p>
          <a:p>
            <a:pPr lvl="2"/>
            <a:r>
              <a:rPr lang="en-US" dirty="0"/>
              <a:t>Distributed data storage challenges (lock servers)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2CCC-73A3-9B48-B753-6F72173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5539"/>
            <a:ext cx="8291178" cy="22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37706</TotalTime>
  <Words>2012</Words>
  <Application>Microsoft Macintosh PowerPoint</Application>
  <PresentationFormat>On-screen Show (4:3)</PresentationFormat>
  <Paragraphs>377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DevOps &amp; Cloud Infrastructure SEIS 615 Orchestration</vt:lpstr>
      <vt:lpstr>Agenda</vt:lpstr>
      <vt:lpstr>Service Discovery</vt:lpstr>
      <vt:lpstr>Service Discovery</vt:lpstr>
      <vt:lpstr>Service discovery patterns</vt:lpstr>
      <vt:lpstr>Service discovery patterns</vt:lpstr>
      <vt:lpstr>Service discovery methods</vt:lpstr>
      <vt:lpstr>Service discovery methods</vt:lpstr>
      <vt:lpstr>Service discovery methods</vt:lpstr>
      <vt:lpstr>Service discovery methods</vt:lpstr>
      <vt:lpstr>Service discovery methods</vt:lpstr>
      <vt:lpstr>Service discovery solutions</vt:lpstr>
      <vt:lpstr>AWS Systems Manager  Parameter Store</vt:lpstr>
      <vt:lpstr>AWS Systems Manager  Parameter Store</vt:lpstr>
      <vt:lpstr>AWS Secrets Manager</vt:lpstr>
      <vt:lpstr>AWS Secrets Manager</vt:lpstr>
      <vt:lpstr>AWS Cloud Map</vt:lpstr>
      <vt:lpstr>AWS Cloud Map</vt:lpstr>
      <vt:lpstr>AWS Cloud Map</vt:lpstr>
      <vt:lpstr>Orchestration</vt:lpstr>
      <vt:lpstr>Container orchestration</vt:lpstr>
      <vt:lpstr>Container orchestration</vt:lpstr>
      <vt:lpstr>Kubernetes</vt:lpstr>
      <vt:lpstr>AWS EKS</vt:lpstr>
      <vt:lpstr>Docker Swarm</vt:lpstr>
      <vt:lpstr>AWS Elastic Container Service (ECS)</vt:lpstr>
      <vt:lpstr>Fargate</vt:lpstr>
      <vt:lpstr>Fargate components</vt:lpstr>
      <vt:lpstr>Fargate components</vt:lpstr>
      <vt:lpstr>Creating a cluster</vt:lpstr>
      <vt:lpstr>Creating a service</vt:lpstr>
      <vt:lpstr>Creating a service</vt:lpstr>
      <vt:lpstr>Creating a service</vt:lpstr>
      <vt:lpstr>Creating a service</vt:lpstr>
      <vt:lpstr>Creating a task definition</vt:lpstr>
      <vt:lpstr>Creating a task definition</vt:lpstr>
      <vt:lpstr>Creating a task definition</vt:lpstr>
      <vt:lpstr>Architecting app on ECS</vt:lpstr>
      <vt:lpstr>Task networking</vt:lpstr>
      <vt:lpstr>Secrets</vt:lpstr>
      <vt:lpstr>Fargate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261</cp:revision>
  <dcterms:created xsi:type="dcterms:W3CDTF">2016-04-25T17:30:29Z</dcterms:created>
  <dcterms:modified xsi:type="dcterms:W3CDTF">2021-12-02T04:22:45Z</dcterms:modified>
</cp:coreProperties>
</file>